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533" autoAdjust="0"/>
  </p:normalViewPr>
  <p:slideViewPr>
    <p:cSldViewPr snapToGrid="0">
      <p:cViewPr>
        <p:scale>
          <a:sx n="45" d="100"/>
          <a:sy n="45" d="100"/>
        </p:scale>
        <p:origin x="-114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5355B-697C-4204-91F5-0BECE6E0CB87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84518-67F3-4B3D-9295-54820F00E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14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84518-67F3-4B3D-9295-54820F00E0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98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84518-67F3-4B3D-9295-54820F00E00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57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84518-67F3-4B3D-9295-54820F00E0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1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84518-67F3-4B3D-9295-54820F00E0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63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84518-67F3-4B3D-9295-54820F00E0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90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84518-67F3-4B3D-9295-54820F00E0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0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84518-67F3-4B3D-9295-54820F00E0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45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84518-67F3-4B3D-9295-54820F00E0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4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Human Trafficking In Western Europe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 Name</a:t>
            </a:r>
          </a:p>
          <a:p>
            <a:r>
              <a:rPr lang="en-US" dirty="0" smtClean="0"/>
              <a:t>Institution Affiliation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556931"/>
            <a:ext cx="6476999" cy="3527345"/>
          </a:xfrm>
        </p:spPr>
        <p:txBody>
          <a:bodyPr>
            <a:noAutofit/>
          </a:bodyPr>
          <a:lstStyle/>
          <a:p>
            <a:r>
              <a:rPr lang="en-US" sz="1800" dirty="0" smtClean="0"/>
              <a:t>Understanding the concept of Human Trafficking</a:t>
            </a:r>
          </a:p>
          <a:p>
            <a:r>
              <a:rPr lang="en-US" sz="1800" dirty="0" smtClean="0"/>
              <a:t>Identifying the route cause of human trafficking in Western Europe</a:t>
            </a:r>
          </a:p>
          <a:p>
            <a:r>
              <a:rPr lang="en-US" sz="1800" dirty="0" smtClean="0"/>
              <a:t>Identifying the prevalence of Human Trafficking in western Europe</a:t>
            </a:r>
          </a:p>
          <a:p>
            <a:r>
              <a:rPr lang="en-US" sz="1800" dirty="0" smtClean="0"/>
              <a:t>The Recruitment basis of Victims of human trafficking in Western Europe</a:t>
            </a:r>
          </a:p>
          <a:p>
            <a:r>
              <a:rPr lang="en-US" sz="1800" dirty="0" smtClean="0"/>
              <a:t>Why human trafficking has narrowed down to Child trafficking </a:t>
            </a:r>
          </a:p>
          <a:p>
            <a:r>
              <a:rPr lang="en-US" sz="1800" dirty="0" smtClean="0"/>
              <a:t>Identification of the challenges that most ant-traffickers face</a:t>
            </a:r>
          </a:p>
          <a:p>
            <a:r>
              <a:rPr lang="en-US" sz="1800" dirty="0" smtClean="0"/>
              <a:t>Defining the role of NFGOs in combating human trafficking in western Europe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2556931"/>
            <a:ext cx="3124198" cy="352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905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Definition of Human trafficking and How it arises in Western Europe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962774" cy="331893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Human trafficking is  a form of modem slavery.</a:t>
            </a:r>
          </a:p>
          <a:p>
            <a:r>
              <a:rPr lang="en-US" dirty="0" smtClean="0"/>
              <a:t>Commercial Sex and labor purposes are the major why humans are trafficked</a:t>
            </a:r>
          </a:p>
          <a:p>
            <a:r>
              <a:rPr lang="en-US" dirty="0" smtClean="0"/>
              <a:t>Coercion, Force, and Fraud methods are used by traffickers to achieve exploration.</a:t>
            </a:r>
          </a:p>
          <a:p>
            <a:r>
              <a:rPr lang="en-US" dirty="0" smtClean="0"/>
              <a:t>Since the fall of Communism, human trafficking has been a concern in Western Europe countries.</a:t>
            </a:r>
          </a:p>
          <a:p>
            <a:r>
              <a:rPr lang="en-US" dirty="0" smtClean="0"/>
              <a:t>Economic  promises and hardships has left many individuals in western Europe vulnerable to trafficking.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8175" y="2556932"/>
            <a:ext cx="2638423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68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Causes of Human Trafficking in Western Europe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705599" cy="3318936"/>
          </a:xfrm>
        </p:spPr>
        <p:txBody>
          <a:bodyPr/>
          <a:lstStyle/>
          <a:p>
            <a:r>
              <a:rPr lang="en-US" dirty="0" smtClean="0"/>
              <a:t>Collapsing of the Soviet Union is the main contributing factor to increased human trafficking</a:t>
            </a:r>
          </a:p>
          <a:p>
            <a:r>
              <a:rPr lang="en-US" dirty="0" smtClean="0"/>
              <a:t>Close proximity and porous borders have made it easy for transportation of victim from the region to withier countries</a:t>
            </a:r>
          </a:p>
          <a:p>
            <a:r>
              <a:rPr lang="en-US" dirty="0" smtClean="0"/>
              <a:t>War and Militarization in Balkans has also contributed to human trafficking in some western Europe countries.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2556932"/>
            <a:ext cx="2895598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2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</a:t>
            </a:r>
            <a:r>
              <a:rPr lang="en-US" dirty="0" smtClean="0"/>
              <a:t>he Prevalence </a:t>
            </a:r>
            <a:r>
              <a:rPr lang="en-US" dirty="0"/>
              <a:t>of Human Trafficking in </a:t>
            </a:r>
            <a:r>
              <a:rPr lang="en-US" dirty="0" smtClean="0"/>
              <a:t>Western </a:t>
            </a:r>
            <a:r>
              <a:rPr lang="en-US" dirty="0"/>
              <a:t>Europe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391274" cy="3318936"/>
          </a:xfrm>
        </p:spPr>
        <p:txBody>
          <a:bodyPr/>
          <a:lstStyle/>
          <a:p>
            <a:r>
              <a:rPr lang="en-US" sz="3000" dirty="0" smtClean="0"/>
              <a:t>Sex trafficking has received most attention in western Europe</a:t>
            </a:r>
          </a:p>
          <a:p>
            <a:r>
              <a:rPr lang="en-US" sz="3000" dirty="0" smtClean="0"/>
              <a:t>Existence of transitional society majorly accelerated the trade of human beings.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675" y="2556932"/>
            <a:ext cx="3209923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05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Recruitment </a:t>
            </a:r>
            <a:r>
              <a:rPr lang="en-US" dirty="0" smtClean="0"/>
              <a:t>Basis </a:t>
            </a:r>
            <a:r>
              <a:rPr lang="en-US" dirty="0"/>
              <a:t>of Victims of </a:t>
            </a:r>
            <a:r>
              <a:rPr lang="en-US" dirty="0" smtClean="0"/>
              <a:t>Human Trafficking </a:t>
            </a:r>
            <a:r>
              <a:rPr lang="en-US" dirty="0"/>
              <a:t>in Western Europe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648449" cy="33189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Ability to utilize advanced technology and personal connections.</a:t>
            </a:r>
          </a:p>
          <a:p>
            <a:r>
              <a:rPr lang="en-US" dirty="0" smtClean="0"/>
              <a:t>Trafficked victims advanced education</a:t>
            </a:r>
          </a:p>
          <a:p>
            <a:r>
              <a:rPr lang="en-US" dirty="0" smtClean="0"/>
              <a:t>Seek of better opportunities of employment abroad by most of the affected victims</a:t>
            </a:r>
          </a:p>
          <a:p>
            <a:r>
              <a:rPr lang="en-US" dirty="0" smtClean="0"/>
              <a:t>Work and study opportunities, films production studios, fake modelling agencies, and employment and marriage agencies are some of the ways that have been used to capturer more educated victims.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3850" y="2556932"/>
            <a:ext cx="3362325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03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 Trafficking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648449" cy="33189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The following groups of children are at risk for trafficking in western Europe</a:t>
            </a:r>
          </a:p>
          <a:p>
            <a:r>
              <a:rPr lang="en-US" dirty="0" smtClean="0"/>
              <a:t>Previously trafficked children</a:t>
            </a:r>
          </a:p>
          <a:p>
            <a:r>
              <a:rPr lang="en-US" dirty="0" smtClean="0"/>
              <a:t>Children from ethnic minorities</a:t>
            </a:r>
          </a:p>
          <a:p>
            <a:r>
              <a:rPr lang="en-US" dirty="0" smtClean="0"/>
              <a:t>School drop outs</a:t>
            </a:r>
          </a:p>
          <a:p>
            <a:r>
              <a:rPr lang="en-US" dirty="0" smtClean="0"/>
              <a:t>Those lacking family protection and support</a:t>
            </a:r>
          </a:p>
          <a:p>
            <a:r>
              <a:rPr lang="en-US" dirty="0" smtClean="0"/>
              <a:t>Those who suffer from domestic violence.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3850" y="2556932"/>
            <a:ext cx="2952748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93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faced by Anti-Traffickers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419849" cy="33189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Human trafficking </a:t>
            </a:r>
            <a:r>
              <a:rPr lang="en-US" dirty="0"/>
              <a:t>d</a:t>
            </a:r>
            <a:r>
              <a:rPr lang="en-US" dirty="0" smtClean="0"/>
              <a:t>ata collection and management has always been the challenge due to the following reasons</a:t>
            </a:r>
          </a:p>
          <a:p>
            <a:r>
              <a:rPr lang="en-US" dirty="0" smtClean="0"/>
              <a:t>Disparities in the number of crimes committed and those noticed.</a:t>
            </a:r>
          </a:p>
          <a:p>
            <a:r>
              <a:rPr lang="en-US" dirty="0" smtClean="0"/>
              <a:t>Lack cooperation between the variety of actors</a:t>
            </a:r>
          </a:p>
          <a:p>
            <a:r>
              <a:rPr lang="en-US" dirty="0" smtClean="0"/>
              <a:t>Government and NGOs mistrust.</a:t>
            </a:r>
          </a:p>
          <a:p>
            <a:r>
              <a:rPr lang="en-US" dirty="0" smtClean="0"/>
              <a:t>Victim underreports occurrences due to cultural , linguistic etc. barriers</a:t>
            </a:r>
          </a:p>
          <a:p>
            <a:r>
              <a:rPr lang="en-US" dirty="0" smtClean="0"/>
              <a:t>Misquotation of trafficking incidences during investigation</a:t>
            </a:r>
          </a:p>
          <a:p>
            <a:r>
              <a:rPr lang="en-US" dirty="0" smtClean="0"/>
              <a:t>Lesser charges continue being classified as trafficking incidences due to miss-classification during investigation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0" y="2556933"/>
            <a:ext cx="3181348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00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Role of NGOs in Combating Human Trafficking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476999" cy="3318936"/>
          </a:xfrm>
        </p:spPr>
        <p:txBody>
          <a:bodyPr>
            <a:normAutofit/>
          </a:bodyPr>
          <a:lstStyle/>
          <a:p>
            <a:r>
              <a:rPr lang="en-US" sz="2600" dirty="0" smtClean="0"/>
              <a:t>Lobbying for victims rights</a:t>
            </a:r>
          </a:p>
          <a:p>
            <a:r>
              <a:rPr lang="en-US" sz="2600" dirty="0" smtClean="0"/>
              <a:t>Research and statistical and informal support</a:t>
            </a:r>
          </a:p>
          <a:p>
            <a:r>
              <a:rPr lang="en-US" sz="2600" dirty="0" smtClean="0"/>
              <a:t>Awareness and educating about risk of trafficking</a:t>
            </a:r>
          </a:p>
          <a:p>
            <a:r>
              <a:rPr lang="en-US" sz="2600" dirty="0" smtClean="0"/>
              <a:t>Reintegration, psychological counselling, social and legal support.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2556932"/>
            <a:ext cx="3124198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12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Baarda</a:t>
            </a:r>
            <a:r>
              <a:rPr lang="en-US" dirty="0"/>
              <a:t>, C. S. (2016). Human trafficking for sexual exploitation from Nigeria into Western Europe: The role of voodoo rituals in the functioning of a criminal network. </a:t>
            </a:r>
            <a:r>
              <a:rPr lang="en-US" i="1" dirty="0"/>
              <a:t>European Journal of Criminology</a:t>
            </a:r>
            <a:r>
              <a:rPr lang="en-US" dirty="0"/>
              <a:t>, </a:t>
            </a:r>
            <a:r>
              <a:rPr lang="en-US" i="1" dirty="0"/>
              <a:t>13</a:t>
            </a:r>
            <a:r>
              <a:rPr lang="en-US" dirty="0"/>
              <a:t>(2), 257-273.</a:t>
            </a:r>
          </a:p>
          <a:p>
            <a:r>
              <a:rPr lang="en-US" dirty="0" err="1"/>
              <a:t>Breuil</a:t>
            </a:r>
            <a:r>
              <a:rPr lang="en-US" dirty="0"/>
              <a:t>, B. C. O., Siegel, D., Van </a:t>
            </a:r>
            <a:r>
              <a:rPr lang="en-US" dirty="0" err="1"/>
              <a:t>Reenen</a:t>
            </a:r>
            <a:r>
              <a:rPr lang="en-US" dirty="0"/>
              <a:t>, P., </a:t>
            </a:r>
            <a:r>
              <a:rPr lang="en-US" dirty="0" err="1"/>
              <a:t>Beijer</a:t>
            </a:r>
            <a:r>
              <a:rPr lang="en-US" dirty="0"/>
              <a:t>, A., &amp; </a:t>
            </a:r>
            <a:r>
              <a:rPr lang="en-US" dirty="0" err="1"/>
              <a:t>Roos</a:t>
            </a:r>
            <a:r>
              <a:rPr lang="en-US" dirty="0"/>
              <a:t>, L. (2011). Human trafficking revisited: legal, enforcement and ethnographic narratives on sex trafficking to Western Europe. </a:t>
            </a:r>
            <a:r>
              <a:rPr lang="en-US" i="1" dirty="0"/>
              <a:t>Trends in Organized Crime</a:t>
            </a:r>
            <a:r>
              <a:rPr lang="en-US" dirty="0"/>
              <a:t>, </a:t>
            </a:r>
            <a:r>
              <a:rPr lang="en-US" i="1" dirty="0"/>
              <a:t>14</a:t>
            </a:r>
            <a:r>
              <a:rPr lang="en-US" dirty="0"/>
              <a:t>(1), 30-46.</a:t>
            </a:r>
          </a:p>
          <a:p>
            <a:r>
              <a:rPr lang="en-US" dirty="0" err="1"/>
              <a:t>Mordeson</a:t>
            </a:r>
            <a:r>
              <a:rPr lang="en-US" dirty="0"/>
              <a:t>, J. N., Mathew, S., &amp; Malik, D. S. (2018). Human trafficking: Source, transit, destination designations. In </a:t>
            </a:r>
            <a:r>
              <a:rPr lang="en-US" i="1" dirty="0"/>
              <a:t>Fuzzy Graph Theory with Applications to Human Trafficking</a:t>
            </a:r>
            <a:r>
              <a:rPr lang="en-US" dirty="0"/>
              <a:t> (pp. 181-208). Springer, Cham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Petrunov</a:t>
            </a:r>
            <a:r>
              <a:rPr lang="en-US" dirty="0"/>
              <a:t>, G. (2011). Managing money acquired from human trafficking: case study of sex trafficking from Bulgaria to Western Europe. </a:t>
            </a:r>
            <a:r>
              <a:rPr lang="en-US" i="1" dirty="0"/>
              <a:t>Trends in Organized Crime</a:t>
            </a:r>
            <a:r>
              <a:rPr lang="en-US" dirty="0"/>
              <a:t>, </a:t>
            </a:r>
            <a:r>
              <a:rPr lang="en-US" i="1" dirty="0"/>
              <a:t>14</a:t>
            </a:r>
            <a:r>
              <a:rPr lang="en-US" dirty="0"/>
              <a:t>(2-3), 165-183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918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269</TotalTime>
  <Words>647</Words>
  <Application>Microsoft Office PowerPoint</Application>
  <PresentationFormat>Custom</PresentationFormat>
  <Paragraphs>62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Organic</vt:lpstr>
      <vt:lpstr>Human Trafficking In Western Europe</vt:lpstr>
      <vt:lpstr>Overview of the Presentation</vt:lpstr>
      <vt:lpstr>Definition of Human trafficking and How it arises in Western Europe</vt:lpstr>
      <vt:lpstr>Causes of Human Trafficking in Western Europe</vt:lpstr>
      <vt:lpstr>The Prevalence of Human Trafficking in Western Europe</vt:lpstr>
      <vt:lpstr>The Recruitment Basis of Victims of Human Trafficking in Western Europe </vt:lpstr>
      <vt:lpstr>Child Trafficking</vt:lpstr>
      <vt:lpstr>Challenges faced by Anti-Traffickers</vt:lpstr>
      <vt:lpstr>The Role of NGOs in Combating Human Trafficking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Trafficking In Western Europe</dc:title>
  <dc:creator>user</dc:creator>
  <cp:lastModifiedBy>user</cp:lastModifiedBy>
  <cp:revision>26</cp:revision>
  <dcterms:created xsi:type="dcterms:W3CDTF">2019-01-18T08:22:29Z</dcterms:created>
  <dcterms:modified xsi:type="dcterms:W3CDTF">2019-01-19T16:46:30Z</dcterms:modified>
</cp:coreProperties>
</file>